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0.19</c:v>
                </c:pt>
                <c:pt idx="1">
                  <c:v>0.19</c:v>
                </c:pt>
                <c:pt idx="2">
                  <c:v>0.19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3962624"/>
        <c:axId val="73964160"/>
      </c:lineChart>
      <c:catAx>
        <c:axId val="73962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3964160"/>
        <c:crosses val="autoZero"/>
        <c:auto val="1"/>
        <c:lblAlgn val="ctr"/>
        <c:lblOffset val="100"/>
        <c:noMultiLvlLbl val="0"/>
      </c:catAx>
      <c:valAx>
        <c:axId val="7396416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396262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Лист1!$A$2:$A$18</c:f>
              <c:strCache>
                <c:ptCount val="17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АДМИНИСТРАТИВНАЯ И СОПУТСТВУЮЩИЕ ДОПОЛНИТЕЛЬНЫЕ УСЛУГИ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В ОБЛАСТИ ИНФОРМАЦИИ И СВЯЗИ</c:v>
                </c:pt>
                <c:pt idx="4">
                  <c:v>ДЕЯТЕЛЬНОСТЬ В ОБЛАСТИ КУЛЬТУРЫ, СПОРТА, ОРГАНИЗАЦИИ ДОСУГА И РАЗВЛЕЧЕНИЙ</c:v>
                </c:pt>
                <c:pt idx="5">
                  <c:v>ДЕЯТЕЛЬНОСТЬ ГОСТИНИЦ И ПРЕДПРИЯТИЙ ОБЩЕСТВЕННОГО ПИТАНИЯ</c:v>
                </c:pt>
                <c:pt idx="6">
                  <c:v>ДЕЯТЕЛЬНОСТЬ ПО ОПЕРАЦИЯМ С НЕДВИЖИМЫМ ИМУЩЕСТВОМ</c:v>
                </c:pt>
                <c:pt idx="7">
                  <c:v>ДЕЯТЕЛЬНОСТЬ ПРОФЕССИОНАЛЬНАЯ, НАУЧНАЯ И ТЕХНИЧЕСКАЯ</c:v>
                </c:pt>
                <c:pt idx="8">
                  <c:v>ДЕЯТЕЛЬНОСТЬ ФИНАНСОВАЯ И СТРАХОВАЯ</c:v>
                </c:pt>
                <c:pt idx="9">
                  <c:v>ОБЕСПЕЧЕНИЕ ЭЛЕКТРИЧЕСКОЙ ЭНЕРГИЕЙ, ГАЗОМ И ПАРОМКОНДИЦИОНИРОВАНИЕ ВОЗДУХА</c:v>
                </c:pt>
                <c:pt idx="10">
                  <c:v>ОБРАБАТЫВАЮЩИЕ ПРОИЗВОДСТВА</c:v>
                </c:pt>
                <c:pt idx="11">
                  <c:v>ОБРАЗОВАНИЕ</c:v>
                </c:pt>
                <c:pt idx="12">
                  <c:v>ПРЕДОСТАВЛЕНИЕ ПРОЧИХ ВИДОВ УСЛУГ</c:v>
                </c:pt>
                <c:pt idx="13">
                  <c:v>СЕЛЬСКОЕ, ЛЕСНОЕ ХОЗЯЙСТВО, ОХОТА, РЫБОЛОВСТВО И РЫБОВОДСТВО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ТРАНСПОРТИРОВКА И ХРАНЕНИЕ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84</c:v>
                </c:pt>
                <c:pt idx="1">
                  <c:v>14</c:v>
                </c:pt>
                <c:pt idx="2">
                  <c:v>74</c:v>
                </c:pt>
                <c:pt idx="3">
                  <c:v>12</c:v>
                </c:pt>
                <c:pt idx="4">
                  <c:v>40</c:v>
                </c:pt>
                <c:pt idx="5">
                  <c:v>42</c:v>
                </c:pt>
                <c:pt idx="6">
                  <c:v>55</c:v>
                </c:pt>
                <c:pt idx="7">
                  <c:v>134</c:v>
                </c:pt>
                <c:pt idx="8">
                  <c:v>24</c:v>
                </c:pt>
                <c:pt idx="9">
                  <c:v>46</c:v>
                </c:pt>
                <c:pt idx="10">
                  <c:v>1031</c:v>
                </c:pt>
                <c:pt idx="11">
                  <c:v>90</c:v>
                </c:pt>
                <c:pt idx="12">
                  <c:v>2</c:v>
                </c:pt>
                <c:pt idx="13">
                  <c:v>2</c:v>
                </c:pt>
                <c:pt idx="14">
                  <c:v>75</c:v>
                </c:pt>
                <c:pt idx="15">
                  <c:v>216</c:v>
                </c:pt>
                <c:pt idx="16">
                  <c:v>751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168384"/>
        <c:axId val="75170176"/>
      </c:barChart>
      <c:catAx>
        <c:axId val="751683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5170176"/>
        <c:crosses val="autoZero"/>
        <c:auto val="1"/>
        <c:lblAlgn val="l"/>
        <c:lblOffset val="100"/>
        <c:noMultiLvlLbl val="0"/>
      </c:catAx>
      <c:valAx>
        <c:axId val="751701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5168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228</c:v>
                </c:pt>
                <c:pt idx="1">
                  <c:v>217</c:v>
                </c:pt>
                <c:pt idx="2">
                  <c:v>268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5178752"/>
        <c:axId val="75180288"/>
      </c:lineChart>
      <c:catAx>
        <c:axId val="75178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5180288"/>
        <c:crosses val="autoZero"/>
        <c:auto val="1"/>
        <c:lblAlgn val="ctr"/>
        <c:lblOffset val="100"/>
        <c:noMultiLvlLbl val="0"/>
      </c:catAx>
      <c:valAx>
        <c:axId val="7518028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517875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3300</c:v>
                </c:pt>
                <c:pt idx="1">
                  <c:v>1943</c:v>
                </c:pt>
                <c:pt idx="2">
                  <c:v>2692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5228288"/>
        <c:axId val="75231232"/>
      </c:lineChart>
      <c:catAx>
        <c:axId val="75228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5231232"/>
        <c:crosses val="autoZero"/>
        <c:auto val="1"/>
        <c:lblAlgn val="ctr"/>
        <c:lblOffset val="100"/>
        <c:noMultiLvlLbl val="0"/>
      </c:catAx>
      <c:valAx>
        <c:axId val="7523123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522828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735280319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85819721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524754557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82019350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1789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177</cp:revision>
  <dcterms:created xsi:type="dcterms:W3CDTF">2023-05-18T06:46:50Z</dcterms:created>
  <dcterms:modified xsi:type="dcterms:W3CDTF">2025-01-13T06:03:42Z</dcterms:modified>
</cp:coreProperties>
</file>